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00" r:id="rId4"/>
  </p:sldMasterIdLst>
  <p:notesMasterIdLst>
    <p:notesMasterId r:id="rId15"/>
  </p:notesMasterIdLst>
  <p:handoutMasterIdLst>
    <p:handoutMasterId r:id="rId16"/>
  </p:handoutMasterIdLst>
  <p:sldIdLst>
    <p:sldId id="256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F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2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55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3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9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25" y="1701019"/>
            <a:ext cx="10375784" cy="3329581"/>
          </a:xfrm>
        </p:spPr>
        <p:txBody>
          <a:bodyPr/>
          <a:lstStyle/>
          <a:p>
            <a:pPr rtl="0"/>
            <a:r>
              <a:rPr lang="en-US" dirty="0" smtClean="0"/>
              <a:t>Chapter </a:t>
            </a:r>
            <a:r>
              <a:rPr lang="en-US" dirty="0" smtClean="0"/>
              <a:t>10_2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4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Light In the medical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25" y="5297883"/>
            <a:ext cx="8915399" cy="1126283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1865" y="540899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7" name="صورة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31" y="1372353"/>
            <a:ext cx="7973191" cy="184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صورة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49" y="3624085"/>
            <a:ext cx="9329046" cy="186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8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948155" y="477608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Laser</a:t>
            </a:r>
            <a:endParaRPr lang="en-US" sz="4400" b="1" dirty="0">
              <a:solidFill>
                <a:srgbClr val="48FA2A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09062"/>
            <a:ext cx="10363543" cy="462375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2400" dirty="0"/>
              <a:t>A laser (Light Amplification by Stimulated Emission of Radiation) is an optical source that emits photon in a coherent beam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/>
              <a:t>Light Amplification by Stimulated Emission of Radiation.</a:t>
            </a:r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Light</a:t>
            </a:r>
            <a:r>
              <a:rPr lang="en-US" sz="2400" b="1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All light is a form of electromagnetic radiation that is visible to the human eye.</a:t>
            </a:r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Amplification: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This is simply the process of making something bigger or more powerful. When you turn up the volume on a radio, you are amplifying the sound; but with lasers, amplification makes the light brighter.</a:t>
            </a:r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Stimulated:</a:t>
            </a:r>
            <a:r>
              <a:rPr lang="en-US" sz="2400" dirty="0"/>
              <a:t> To stimulate means to stir to action. Laser light is created when a burst of light (electricity) excites the atoms in the laser to emit photons. These photons then stimulate the creation of additional identical photons to produce the bright laser light.</a:t>
            </a:r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Emission: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The word "emission" refers to something that is sent out or given off. Stimulated laser emission consists of large numbers of photons that create the intense laser light.</a:t>
            </a:r>
          </a:p>
          <a:p>
            <a:pPr algn="l" rtl="0"/>
            <a:r>
              <a:rPr lang="en-US" sz="2400" b="1" dirty="0">
                <a:solidFill>
                  <a:srgbClr val="00B0F0"/>
                </a:solidFill>
              </a:rPr>
              <a:t>Radiation:</a:t>
            </a:r>
            <a:r>
              <a:rPr lang="en-US" sz="2400" dirty="0"/>
              <a:t> The laser light is a form of energy that radiates, or moves out, from the laser source</a:t>
            </a: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575132"/>
            <a:ext cx="9209089" cy="831454"/>
          </a:xfrm>
        </p:spPr>
        <p:txBody>
          <a:bodyPr/>
          <a:lstStyle/>
          <a:p>
            <a:r>
              <a:rPr lang="en-US" sz="4400" b="1" u="sng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Laser- </a:t>
            </a:r>
            <a:r>
              <a:rPr lang="en-US" sz="4400" dirty="0">
                <a:solidFill>
                  <a:srgbClr val="48FA2A"/>
                </a:solidFill>
                <a:latin typeface="Arial Rounded MT Bold" panose="020F0704030504030204" pitchFamily="34" charset="0"/>
              </a:rPr>
              <a:t>Properties of LASER: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09062"/>
            <a:ext cx="10363543" cy="462375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400" b="1" dirty="0" smtClean="0"/>
              <a:t>Monochromatic </a:t>
            </a:r>
            <a:r>
              <a:rPr lang="en-US" sz="2400" dirty="0"/>
              <a:t>The light emitted from a laser is </a:t>
            </a:r>
            <a:r>
              <a:rPr lang="en-US" sz="2400" b="1" dirty="0"/>
              <a:t>monochromatic</a:t>
            </a:r>
            <a:r>
              <a:rPr lang="en-US" sz="2400" dirty="0"/>
              <a:t>, it is of one wavelength (color).</a:t>
            </a:r>
          </a:p>
          <a:p>
            <a:pPr algn="l" rtl="0"/>
            <a:r>
              <a:rPr lang="en-US" sz="2400" dirty="0"/>
              <a:t>In contrast, ordinary white light is a combination of many different wavelengths (colors</a:t>
            </a:r>
            <a:r>
              <a:rPr lang="en-US" sz="2400" dirty="0" smtClean="0"/>
              <a:t>).</a:t>
            </a:r>
          </a:p>
          <a:p>
            <a:pPr algn="l" rtl="0"/>
            <a:r>
              <a:rPr lang="en-US" sz="2400" b="1" dirty="0" smtClean="0"/>
              <a:t>Directional</a:t>
            </a:r>
            <a:r>
              <a:rPr lang="en-US" sz="2400" dirty="0" smtClean="0"/>
              <a:t> </a:t>
            </a:r>
            <a:r>
              <a:rPr lang="en-US" sz="2400" dirty="0"/>
              <a:t>Lasers emit light that is highly </a:t>
            </a:r>
            <a:r>
              <a:rPr lang="en-US" sz="2400" b="1" dirty="0"/>
              <a:t>directional</a:t>
            </a:r>
            <a:r>
              <a:rPr lang="en-US" sz="2400" dirty="0" smtClean="0"/>
              <a:t>.</a:t>
            </a:r>
          </a:p>
          <a:p>
            <a:pPr lvl="0" algn="l" rtl="0"/>
            <a:r>
              <a:rPr lang="en-US" sz="2400" b="1" dirty="0"/>
              <a:t>Coherence.</a:t>
            </a:r>
            <a:endParaRPr lang="en-US" sz="2400" dirty="0"/>
          </a:p>
          <a:p>
            <a:pPr algn="l" rtl="0"/>
            <a:r>
              <a:rPr lang="en-US" sz="2400" dirty="0"/>
              <a:t>Coherent waves are waves that maintain the relative phase between them </a:t>
            </a:r>
            <a:r>
              <a:rPr lang="en-US" sz="2400" b="1" dirty="0"/>
              <a:t>.  </a:t>
            </a:r>
            <a:endParaRPr lang="en-US" sz="2400" dirty="0"/>
          </a:p>
          <a:p>
            <a:pPr algn="l" rtl="0"/>
            <a:r>
              <a:rPr lang="en-US" sz="2400" dirty="0"/>
              <a:t> </a:t>
            </a:r>
          </a:p>
          <a:p>
            <a:pPr algn="l" rtl="0"/>
            <a:r>
              <a:rPr lang="en-US" sz="2400" b="1" dirty="0"/>
              <a:t>y = A </a:t>
            </a:r>
            <a:r>
              <a:rPr lang="en-US" sz="2400" b="1" dirty="0" err="1"/>
              <a:t>cos</a:t>
            </a:r>
            <a:r>
              <a:rPr lang="en-US" sz="2400" b="1" dirty="0"/>
              <a:t> (</a:t>
            </a:r>
            <a:r>
              <a:rPr lang="en-US" sz="2400" b="1" dirty="0" err="1"/>
              <a:t>wt+f</a:t>
            </a:r>
            <a:r>
              <a:rPr lang="en-US" sz="2400" b="1" dirty="0"/>
              <a:t>)</a:t>
            </a:r>
            <a:endParaRPr lang="en-US" sz="2400" dirty="0"/>
          </a:p>
          <a:p>
            <a:pPr algn="l" rtl="0"/>
            <a:r>
              <a:rPr lang="en-US" sz="2400" dirty="0"/>
              <a:t>A   = </a:t>
            </a:r>
            <a:r>
              <a:rPr lang="en-US" sz="2400" b="1" dirty="0"/>
              <a:t>Amplitude</a:t>
            </a:r>
            <a:r>
              <a:rPr lang="en-US" sz="2400" dirty="0"/>
              <a:t> . w   = </a:t>
            </a:r>
            <a:r>
              <a:rPr lang="en-US" sz="2400" b="1" dirty="0"/>
              <a:t>Angular Frequency</a:t>
            </a:r>
            <a:r>
              <a:rPr lang="en-US" sz="2400" dirty="0"/>
              <a:t> . f   = </a:t>
            </a:r>
            <a:r>
              <a:rPr lang="en-US" sz="2400" b="1" dirty="0"/>
              <a:t>Initial Phase</a:t>
            </a:r>
            <a:r>
              <a:rPr lang="en-US" sz="2400" dirty="0"/>
              <a:t> of the wave (Describe the starting point in </a:t>
            </a:r>
            <a:r>
              <a:rPr lang="en-US" sz="2400" dirty="0" smtClean="0"/>
              <a:t>time </a:t>
            </a:r>
            <a:r>
              <a:rPr lang="en-US" sz="2400" dirty="0"/>
              <a:t>of the oscillation). (</a:t>
            </a:r>
            <a:r>
              <a:rPr lang="en-US" sz="2400" dirty="0" err="1"/>
              <a:t>wt+f</a:t>
            </a:r>
            <a:r>
              <a:rPr lang="en-US" sz="2400" dirty="0"/>
              <a:t>   =) </a:t>
            </a:r>
            <a:r>
              <a:rPr lang="en-US" sz="2400" b="1" dirty="0"/>
              <a:t>Phase</a:t>
            </a:r>
            <a:r>
              <a:rPr lang="en-US" sz="2400" dirty="0"/>
              <a:t> of the wave.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67215" y="570532"/>
            <a:ext cx="9209089" cy="831454"/>
          </a:xfrm>
        </p:spPr>
        <p:txBody>
          <a:bodyPr/>
          <a:lstStyle/>
          <a:p>
            <a:r>
              <a:rPr lang="en-US" sz="4400" b="1" i="1" u="sng" dirty="0" smtClean="0">
                <a:solidFill>
                  <a:srgbClr val="48FA2A"/>
                </a:solidFill>
                <a:latin typeface="Arial Rounded MT Bold" panose="020F0704030504030204" pitchFamily="34" charset="0"/>
              </a:rPr>
              <a:t>Laser- </a:t>
            </a:r>
            <a:r>
              <a:rPr lang="en-US" sz="4400" dirty="0">
                <a:solidFill>
                  <a:srgbClr val="48FA2A"/>
                </a:solidFill>
                <a:latin typeface="Arial Rounded MT Bold" panose="020F0704030504030204" pitchFamily="34" charset="0"/>
              </a:rPr>
              <a:t>Properties of LASER: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09062"/>
            <a:ext cx="10363543" cy="4623752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صورة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8622" y="1309062"/>
            <a:ext cx="6461955" cy="448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2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82394" y="453658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301637"/>
            <a:ext cx="6619559" cy="543829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b="1" dirty="0" smtClean="0">
                <a:solidFill>
                  <a:srgbClr val="00B0F0"/>
                </a:solidFill>
              </a:rPr>
              <a:t>General structure of the eye</a:t>
            </a:r>
            <a:r>
              <a:rPr lang="en-US" sz="2400" b="1" dirty="0" smtClean="0"/>
              <a:t> : </a:t>
            </a:r>
            <a:r>
              <a:rPr lang="en-US" sz="2200" dirty="0" smtClean="0"/>
              <a:t>the human eye is a adjustable lens system consisting out of two focusing elements and a light receptor system.</a:t>
            </a:r>
          </a:p>
          <a:p>
            <a:pPr algn="l" rtl="0"/>
            <a:r>
              <a:rPr lang="en-US" sz="2200" dirty="0" smtClean="0"/>
              <a:t>The cornea is the main focusing element with a front radius R</a:t>
            </a:r>
          </a:p>
          <a:p>
            <a:pPr algn="l" rtl="0"/>
            <a:r>
              <a:rPr lang="en-US" sz="2200" dirty="0" smtClean="0"/>
              <a:t>Material has fairly high index of refraction N = 1.37 which favors refractive focusing from the low index of refraction of air n=1</a:t>
            </a:r>
          </a:p>
          <a:p>
            <a:pPr algn="l" rtl="0"/>
            <a:r>
              <a:rPr lang="en-US" altLang="en-US" sz="2400" dirty="0"/>
              <a:t>The length of the eyeball is approximately 24 mm, so the distances from the </a:t>
            </a:r>
            <a:r>
              <a:rPr lang="en-US" altLang="en-US" sz="2400" dirty="0" smtClean="0"/>
              <a:t>cornea/crystalline </a:t>
            </a:r>
            <a:r>
              <a:rPr lang="en-US" altLang="en-US" sz="2400" dirty="0"/>
              <a:t>lens to the retina and the focal length of optical rays focused by the cornea/crystalline lens propagating in the vitreous humor and imaging on the retina, are also about 24 mm. The refractive index of the vitreous humor is approximately 1.33. </a:t>
            </a:r>
          </a:p>
          <a:p>
            <a:pPr algn="l" rtl="0"/>
            <a:endParaRPr lang="en-US" sz="2200" dirty="0"/>
          </a:p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صورة 4"/>
          <p:cNvPicPr/>
          <p:nvPr/>
        </p:nvPicPr>
        <p:blipFill rotWithShape="1">
          <a:blip r:embed="rId2" cstate="print"/>
          <a:srcRect l="19955" t="27823" r="27662"/>
          <a:stretch/>
        </p:blipFill>
        <p:spPr bwMode="auto">
          <a:xfrm>
            <a:off x="7244861" y="2011680"/>
            <a:ext cx="4515729" cy="432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9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52732" y="550306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8812" y="1617976"/>
                <a:ext cx="6619559" cy="5438295"/>
              </a:xfrm>
            </p:spPr>
            <p:txBody>
              <a:bodyPr>
                <a:norm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𝑜𝑏𝑗𝑒𝑐𝑡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𝑖𝑚𝑎𝑔𝑒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  <a:p>
                <a:pPr algn="l" rtl="0"/>
                <a:r>
                  <a:rPr lang="en-US" sz="2400" dirty="0"/>
                  <a:t>Where d is distance and φ lens power. It holds for thin </a:t>
                </a:r>
                <a:r>
                  <a:rPr lang="en-US" sz="2400" dirty="0" smtClean="0"/>
                  <a:t>lenses</a:t>
                </a:r>
              </a:p>
              <a:p>
                <a:pPr algn="l" rtl="0"/>
                <a:endParaRPr lang="en-US" sz="2200" dirty="0"/>
              </a:p>
              <a:p>
                <a:pPr algn="l" rtl="0"/>
                <a:endParaRPr lang="en-US" sz="2400" dirty="0" smtClean="0"/>
              </a:p>
              <a:p>
                <a:pPr algn="l" rtl="0"/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812" y="1617976"/>
                <a:ext cx="6619559" cy="5438295"/>
              </a:xfrm>
              <a:blipFill rotWithShape="0">
                <a:blip r:embed="rId2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7" name="صورة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559" y="1133933"/>
            <a:ext cx="5491778" cy="199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صورة 8"/>
          <p:cNvPicPr/>
          <p:nvPr/>
        </p:nvPicPr>
        <p:blipFill rotWithShape="1">
          <a:blip r:embed="rId4" cstate="print"/>
          <a:srcRect l="26348" r="23652"/>
          <a:stretch/>
        </p:blipFill>
        <p:spPr bwMode="auto">
          <a:xfrm>
            <a:off x="7216726" y="3194269"/>
            <a:ext cx="4417255" cy="366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صورة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2025" y="3634496"/>
            <a:ext cx="4933852" cy="12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2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65274" y="550306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5973" y="1371952"/>
                <a:ext cx="8926661" cy="5438295"/>
              </a:xfrm>
            </p:spPr>
            <p:txBody>
              <a:bodyPr>
                <a:normAutofit/>
              </a:bodyPr>
              <a:lstStyle/>
              <a:p>
                <a:pPr algn="l" rtl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 dirty="0">
                    <a:solidFill>
                      <a:srgbClr val="00B0F0"/>
                    </a:solidFill>
                    <a:latin typeface="Times Roman Bold Italic"/>
                    <a:cs typeface="Times New Roman" panose="02020603050405020304" pitchFamily="18" charset="0"/>
                  </a:rPr>
                  <a:t>Example</a:t>
                </a:r>
                <a:r>
                  <a:rPr lang="en-US" altLang="en-US" sz="2400" dirty="0">
                    <a:latin typeface="Times Roman Bold Italic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400" dirty="0">
                    <a:latin typeface="Times Roman" pitchFamily="18" charset="0"/>
                    <a:cs typeface="Times New Roman" panose="02020603050405020304" pitchFamily="18" charset="0"/>
                  </a:rPr>
                  <a:t>A concave mirror has a radius of curvature of 25 cm. A 2 cm tall object is placed 20 cm from the mirror along its axis. Find the location of the image .</a:t>
                </a:r>
                <a:endParaRPr lang="en-US" altLang="en-US" sz="2400" dirty="0"/>
              </a:p>
              <a:p>
                <a:pPr algn="l" rtl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latin typeface="Times Roman Bold Italic"/>
                    <a:cs typeface="Times New Roman" panose="02020603050405020304" pitchFamily="18" charset="0"/>
                  </a:rPr>
                  <a:t>Solution: </a:t>
                </a:r>
                <a:r>
                  <a:rPr lang="en-US" altLang="en-US" sz="2400" dirty="0">
                    <a:latin typeface="Times Roman" pitchFamily="18" charset="0"/>
                    <a:cs typeface="Times New Roman" panose="02020603050405020304" pitchFamily="18" charset="0"/>
                  </a:rPr>
                  <a:t>Using </a:t>
                </a:r>
                <a:endParaRPr lang="en-US" altLang="en-US" sz="2400" dirty="0"/>
              </a:p>
              <a:p>
                <a:pPr algn="l" rtl="0"/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object=</a:t>
                </a:r>
                <a:r>
                  <a:rPr lang="en-US" altLang="en-US" sz="2400" dirty="0">
                    <a:latin typeface="Times Roman" pitchFamily="18" charset="0"/>
                    <a:cs typeface="Times New Roman" panose="02020603050405020304" pitchFamily="18" charset="0"/>
                  </a:rPr>
                  <a:t>20 cm and </a:t>
                </a:r>
                <a:r>
                  <a:rPr lang="en-US" altLang="en-US" sz="2400" dirty="0">
                    <a:latin typeface="Times Roman Italic"/>
                    <a:cs typeface="Times New Roman" panose="02020603050405020304" pitchFamily="18" charset="0"/>
                  </a:rPr>
                  <a:t>f =R</a:t>
                </a:r>
                <a:r>
                  <a:rPr lang="en-US" altLang="en-US" sz="2400" dirty="0">
                    <a:latin typeface="Times Roman" pitchFamily="18" charset="0"/>
                    <a:cs typeface="Times New Roman" panose="02020603050405020304" pitchFamily="18" charset="0"/>
                  </a:rPr>
                  <a:t>/2=12.5 cm and solving the mirror equation for the image distance gives</a:t>
                </a:r>
                <a:endParaRPr lang="en-US" alt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𝑖𝑚𝑎𝑔𝑒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𝑜𝑏𝑗𝑒𝑐𝑡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𝑖𝑚𝑎𝑔𝑒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pPr algn="l" rtl="0"/>
                <a:endParaRPr lang="en-US" sz="2200" dirty="0"/>
              </a:p>
              <a:p>
                <a:pPr algn="l" rtl="0"/>
                <a:endParaRPr lang="en-US" sz="2400" dirty="0" smtClean="0"/>
              </a:p>
              <a:p>
                <a:pPr algn="l" rtl="0"/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5973" y="1371952"/>
                <a:ext cx="8926661" cy="5438295"/>
              </a:xfrm>
              <a:blipFill rotWithShape="0">
                <a:blip r:embed="rId2"/>
                <a:stretch>
                  <a:fillRect l="-1093" t="-897" r="-143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37138" y="567878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صورة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08" y="1250712"/>
            <a:ext cx="6819998" cy="416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صورة 10"/>
          <p:cNvPicPr/>
          <p:nvPr/>
        </p:nvPicPr>
        <p:blipFill rotWithShape="1">
          <a:blip r:embed="rId3" cstate="print"/>
          <a:srcRect t="8466"/>
          <a:stretch/>
        </p:blipFill>
        <p:spPr bwMode="auto">
          <a:xfrm>
            <a:off x="3926791" y="5401994"/>
            <a:ext cx="4141470" cy="145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43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89090" y="565395"/>
            <a:ext cx="9209089" cy="83145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Physics of eye and vision</a:t>
            </a:r>
            <a:endParaRPr lang="en-US" sz="4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8" name="صورة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222" y="1396849"/>
            <a:ext cx="7166824" cy="220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صورة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47" y="3497551"/>
            <a:ext cx="5931777" cy="293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9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AE737A-72D2-4F07-84A4-D46333E273A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4873beb7-5857-4685-be1f-d57550cc96cc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480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 Rounded MT Bold</vt:lpstr>
      <vt:lpstr>Calibri</vt:lpstr>
      <vt:lpstr>Cambria</vt:lpstr>
      <vt:lpstr>Cambria Math</vt:lpstr>
      <vt:lpstr>Century Gothic</vt:lpstr>
      <vt:lpstr>Times New Roman</vt:lpstr>
      <vt:lpstr>Times Roman</vt:lpstr>
      <vt:lpstr>Times Roman Bold Italic</vt:lpstr>
      <vt:lpstr>Times Roman Italic</vt:lpstr>
      <vt:lpstr>Wingdings 3</vt:lpstr>
      <vt:lpstr>Wisp</vt:lpstr>
      <vt:lpstr>Chapter 10_2 Light In the medical</vt:lpstr>
      <vt:lpstr>Laser</vt:lpstr>
      <vt:lpstr>Laser- Properties of LASER:</vt:lpstr>
      <vt:lpstr>Laser- Properties of LASER:</vt:lpstr>
      <vt:lpstr>Physics of eye and vision</vt:lpstr>
      <vt:lpstr>Physics of eye and vision</vt:lpstr>
      <vt:lpstr>Physics of eye and vision</vt:lpstr>
      <vt:lpstr>Physics of eye and vision</vt:lpstr>
      <vt:lpstr>Physics of eye and vision</vt:lpstr>
      <vt:lpstr>Physics of eye and 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2018-12-21T13:14:03Z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